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4" r:id="rId4"/>
  </p:sldMasterIdLst>
  <p:notesMasterIdLst>
    <p:notesMasterId r:id="rId6"/>
  </p:notesMasterIdLst>
  <p:sldIdLst>
    <p:sldId id="268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ie Schulte" initials="L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740" autoAdjust="0"/>
  </p:normalViewPr>
  <p:slideViewPr>
    <p:cSldViewPr>
      <p:cViewPr>
        <p:scale>
          <a:sx n="130" d="100"/>
          <a:sy n="130" d="100"/>
        </p:scale>
        <p:origin x="2472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A9F731E-1B33-4766-BE31-7B346BC00617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E4EBA0-AD4C-4380-9028-70DA2E7D7E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02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8031B5-40D5-43E6-BE56-8E85EE476724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500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352802"/>
            <a:ext cx="4950338" cy="301704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369841"/>
            <a:ext cx="4950338" cy="150171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3789" y="5761545"/>
            <a:ext cx="1046605" cy="104237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039389"/>
            <a:ext cx="438734" cy="486833"/>
          </a:xfrm>
        </p:spPr>
        <p:txBody>
          <a:bodyPr/>
          <a:lstStyle/>
          <a:p>
            <a:pPr>
              <a:defRPr/>
            </a:pPr>
            <a:fld id="{DC18B89F-287A-4E66-A8E8-71A1F2295B4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137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12800"/>
            <a:ext cx="4943989" cy="415605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30490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4673600"/>
            <a:ext cx="4240416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52927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251202"/>
            <a:ext cx="4943989" cy="363312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279874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5791200"/>
            <a:ext cx="501621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6908800"/>
            <a:ext cx="501621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07924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36543"/>
            <a:ext cx="4943988" cy="384002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5791200"/>
            <a:ext cx="494398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023362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EDE9C-23EE-4443-AD47-16F41F82E2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582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836542"/>
            <a:ext cx="1242099" cy="704508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836542"/>
            <a:ext cx="3537261" cy="70450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07D15-E99E-4D6F-BDFD-954F276DF93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557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832147"/>
            <a:ext cx="4941899" cy="17078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2844800"/>
            <a:ext cx="4943989" cy="5036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A0E1B-E10F-4310-B179-0103BB39B77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985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766083"/>
            <a:ext cx="4943989" cy="19584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4775200"/>
            <a:ext cx="4943989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pPr>
              <a:defRPr/>
            </a:pPr>
            <a:fld id="{EC527B5C-8CD5-403B-94B8-3C993FC03F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86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2848942"/>
            <a:ext cx="2398148" cy="502319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2848942"/>
            <a:ext cx="2397820" cy="502319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096957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2968835"/>
            <a:ext cx="2155947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3737185"/>
            <a:ext cx="2398149" cy="41409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2964531"/>
            <a:ext cx="215492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3732881"/>
            <a:ext cx="2396760" cy="41409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pPr>
              <a:defRPr/>
            </a:pPr>
            <a:fld id="{916466FF-D3A0-4784-8E21-5DC186D2158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480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88045-F6CB-4214-B663-CCC81FEA957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166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C19A-A7D0-48CA-994E-2C600C9B8DF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327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594784"/>
            <a:ext cx="1972188" cy="1301749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594786"/>
            <a:ext cx="2843180" cy="721995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131484"/>
            <a:ext cx="1972188" cy="568324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882F2-9545-4F50-B47C-AA4B125A1E8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310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400800"/>
            <a:ext cx="4943989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846620"/>
            <a:ext cx="4943989" cy="513996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156451"/>
            <a:ext cx="4943989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144017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04800"/>
            <a:ext cx="1485900" cy="88515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380"/>
            <a:ext cx="1464204" cy="913729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1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2844800"/>
            <a:ext cx="4943989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180120"/>
            <a:ext cx="574785" cy="49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181080"/>
            <a:ext cx="4287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TSI Consulting Partners, Inc.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050378"/>
            <a:ext cx="43873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4C43489-2824-44B2-9656-F88A07F6D4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134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  <p:sldLayoutId id="2147484206" r:id="rId12"/>
    <p:sldLayoutId id="2147484207" r:id="rId13"/>
    <p:sldLayoutId id="2147484208" r:id="rId14"/>
    <p:sldLayoutId id="2147484209" r:id="rId15"/>
    <p:sldLayoutId id="2147484210" r:id="rId16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542" y="76200"/>
            <a:ext cx="6781235" cy="8243959"/>
            <a:chOff x="30728" y="76200"/>
            <a:chExt cx="6781235" cy="8243959"/>
          </a:xfrm>
        </p:grpSpPr>
        <p:sp>
          <p:nvSpPr>
            <p:cNvPr id="20" name="Line 205"/>
            <p:cNvSpPr>
              <a:spLocks noChangeShapeType="1"/>
            </p:cNvSpPr>
            <p:nvPr/>
          </p:nvSpPr>
          <p:spPr bwMode="auto">
            <a:xfrm flipH="1">
              <a:off x="3481588" y="4214005"/>
              <a:ext cx="31356" cy="2415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Line 204"/>
            <p:cNvSpPr>
              <a:spLocks noChangeShapeType="1"/>
            </p:cNvSpPr>
            <p:nvPr/>
          </p:nvSpPr>
          <p:spPr bwMode="auto">
            <a:xfrm>
              <a:off x="4867488" y="4204479"/>
              <a:ext cx="3060" cy="2492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Line 192"/>
            <p:cNvSpPr>
              <a:spLocks noChangeShapeType="1"/>
            </p:cNvSpPr>
            <p:nvPr/>
          </p:nvSpPr>
          <p:spPr bwMode="auto">
            <a:xfrm>
              <a:off x="2133600" y="4214005"/>
              <a:ext cx="40124" cy="2186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Line 206"/>
            <p:cNvSpPr>
              <a:spLocks noChangeShapeType="1"/>
            </p:cNvSpPr>
            <p:nvPr/>
          </p:nvSpPr>
          <p:spPr bwMode="auto">
            <a:xfrm flipH="1">
              <a:off x="813869" y="4235264"/>
              <a:ext cx="19103" cy="34609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Line 210"/>
            <p:cNvSpPr>
              <a:spLocks noChangeShapeType="1"/>
            </p:cNvSpPr>
            <p:nvPr/>
          </p:nvSpPr>
          <p:spPr bwMode="auto">
            <a:xfrm flipH="1">
              <a:off x="6163686" y="4098378"/>
              <a:ext cx="30763" cy="2607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215458" y="3642524"/>
              <a:ext cx="1235025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sz="1050" dirty="0"/>
                <a:t>Recruit, Retain, and Graduate Well Prepared Students </a:t>
              </a:r>
              <a:endParaRPr lang="en-US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AutoShape 99"/>
            <p:cNvSpPr>
              <a:spLocks noChangeArrowheads="1"/>
            </p:cNvSpPr>
            <p:nvPr/>
          </p:nvSpPr>
          <p:spPr bwMode="auto">
            <a:xfrm>
              <a:off x="2895432" y="3642524"/>
              <a:ext cx="1231961" cy="729363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sz="900" dirty="0"/>
                <a:t>Create Opportunities for Interprofessional Education, Collaboration, and Partnerships for the CNHS </a:t>
              </a:r>
              <a:endParaRPr lang="en-US" alt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AutoShape 100"/>
            <p:cNvSpPr>
              <a:spLocks noChangeArrowheads="1"/>
            </p:cNvSpPr>
            <p:nvPr/>
          </p:nvSpPr>
          <p:spPr bwMode="auto">
            <a:xfrm>
              <a:off x="4236185" y="3642524"/>
              <a:ext cx="1235025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endParaRPr lang="en-US" altLang="en-US" sz="1150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AutoShape 101"/>
            <p:cNvSpPr>
              <a:spLocks noChangeArrowheads="1"/>
            </p:cNvSpPr>
            <p:nvPr/>
          </p:nvSpPr>
          <p:spPr bwMode="auto">
            <a:xfrm>
              <a:off x="1554679" y="3642524"/>
              <a:ext cx="1235025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sz="1050" dirty="0"/>
                <a:t>Recruit and Retain Highly Qualified Faculty and Staff </a:t>
              </a:r>
              <a:endParaRPr lang="en-US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AutoShape 211"/>
            <p:cNvSpPr>
              <a:spLocks noChangeArrowheads="1"/>
            </p:cNvSpPr>
            <p:nvPr/>
          </p:nvSpPr>
          <p:spPr bwMode="auto">
            <a:xfrm>
              <a:off x="5576938" y="3642524"/>
              <a:ext cx="1235025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Increase, Diversify, and Manage Funding Effectively</a:t>
              </a:r>
            </a:p>
          </p:txBody>
        </p:sp>
        <p:sp>
          <p:nvSpPr>
            <p:cNvPr id="37" name="Line 220"/>
            <p:cNvSpPr>
              <a:spLocks noChangeShapeType="1"/>
            </p:cNvSpPr>
            <p:nvPr/>
          </p:nvSpPr>
          <p:spPr bwMode="auto">
            <a:xfrm flipH="1">
              <a:off x="2172186" y="3236124"/>
              <a:ext cx="1372182" cy="409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Line 221"/>
            <p:cNvSpPr>
              <a:spLocks noChangeShapeType="1"/>
            </p:cNvSpPr>
            <p:nvPr/>
          </p:nvSpPr>
          <p:spPr bwMode="auto">
            <a:xfrm>
              <a:off x="3500686" y="3237716"/>
              <a:ext cx="1486321" cy="4079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39" name="Line 222"/>
            <p:cNvSpPr>
              <a:spLocks noChangeShapeType="1"/>
            </p:cNvSpPr>
            <p:nvPr/>
          </p:nvSpPr>
          <p:spPr bwMode="auto">
            <a:xfrm flipH="1">
              <a:off x="844474" y="3237715"/>
              <a:ext cx="2699894" cy="4079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Line 224"/>
            <p:cNvSpPr>
              <a:spLocks noChangeShapeType="1"/>
            </p:cNvSpPr>
            <p:nvPr/>
          </p:nvSpPr>
          <p:spPr bwMode="auto">
            <a:xfrm>
              <a:off x="3532865" y="3250412"/>
              <a:ext cx="2751991" cy="395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square" lIns="0" tIns="46038" rIns="0" bIns="46038" anchor="ctr">
              <a:normAutofit fontScale="25000" lnSpcReduction="20000"/>
            </a:bodyPr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701135" y="3383762"/>
              <a:ext cx="26367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2034285" y="3396462"/>
              <a:ext cx="2758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4721862" y="3383762"/>
              <a:ext cx="26367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6062615" y="3383762"/>
              <a:ext cx="26367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45" name="TextBox 42"/>
            <p:cNvSpPr txBox="1">
              <a:spLocks noChangeArrowheads="1"/>
            </p:cNvSpPr>
            <p:nvPr/>
          </p:nvSpPr>
          <p:spPr bwMode="auto">
            <a:xfrm>
              <a:off x="3381109" y="3356419"/>
              <a:ext cx="26367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1143000" y="76200"/>
              <a:ext cx="4754563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College of Nursing and Health Sciences</a:t>
              </a:r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1663700" y="2124874"/>
              <a:ext cx="3708400" cy="111125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CNHS Strategic Plan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2021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5410200" y="2410624"/>
              <a:ext cx="1150938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endParaRPr lang="en-US" altLang="en-US" sz="1100" b="1" dirty="0"/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228600" y="4495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dirty="0"/>
                <a:t>  </a:t>
              </a:r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203200" y="6019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9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48"/>
            <p:cNvSpPr>
              <a:spLocks noChangeArrowheads="1"/>
            </p:cNvSpPr>
            <p:nvPr/>
          </p:nvSpPr>
          <p:spPr bwMode="auto">
            <a:xfrm>
              <a:off x="203200" y="5257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000" dirty="0"/>
            </a:p>
          </p:txBody>
        </p:sp>
        <p:sp>
          <p:nvSpPr>
            <p:cNvPr id="29" name="Rectangle 123"/>
            <p:cNvSpPr>
              <a:spLocks noChangeArrowheads="1"/>
            </p:cNvSpPr>
            <p:nvPr/>
          </p:nvSpPr>
          <p:spPr bwMode="auto">
            <a:xfrm>
              <a:off x="2892368" y="4497543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124"/>
            <p:cNvSpPr>
              <a:spLocks noChangeArrowheads="1"/>
            </p:cNvSpPr>
            <p:nvPr/>
          </p:nvSpPr>
          <p:spPr bwMode="auto">
            <a:xfrm>
              <a:off x="2892368" y="5257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9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159"/>
            <p:cNvSpPr>
              <a:spLocks noChangeArrowheads="1"/>
            </p:cNvSpPr>
            <p:nvPr/>
          </p:nvSpPr>
          <p:spPr bwMode="auto">
            <a:xfrm>
              <a:off x="4236185" y="4497543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160"/>
            <p:cNvSpPr>
              <a:spLocks noChangeArrowheads="1"/>
            </p:cNvSpPr>
            <p:nvPr/>
          </p:nvSpPr>
          <p:spPr bwMode="auto">
            <a:xfrm>
              <a:off x="4236185" y="5257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166"/>
            <p:cNvSpPr>
              <a:spLocks noChangeArrowheads="1"/>
            </p:cNvSpPr>
            <p:nvPr/>
          </p:nvSpPr>
          <p:spPr bwMode="auto">
            <a:xfrm>
              <a:off x="1536149" y="5245894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Rectangle 167"/>
            <p:cNvSpPr>
              <a:spLocks noChangeArrowheads="1"/>
            </p:cNvSpPr>
            <p:nvPr/>
          </p:nvSpPr>
          <p:spPr bwMode="auto">
            <a:xfrm>
              <a:off x="1536149" y="6019799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171"/>
            <p:cNvSpPr>
              <a:spLocks noChangeArrowheads="1"/>
            </p:cNvSpPr>
            <p:nvPr/>
          </p:nvSpPr>
          <p:spPr bwMode="auto">
            <a:xfrm>
              <a:off x="4236185" y="6019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900" b="0" dirty="0">
                  <a:latin typeface="Century Gothic" panose="020B0502020202020204" pitchFamily="34" charset="0"/>
                </a:rPr>
                <a:t> </a:t>
              </a:r>
              <a:endParaRPr lang="en-US" altLang="en-US" sz="88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173"/>
            <p:cNvSpPr>
              <a:spLocks noChangeArrowheads="1"/>
            </p:cNvSpPr>
            <p:nvPr/>
          </p:nvSpPr>
          <p:spPr bwMode="auto">
            <a:xfrm>
              <a:off x="2892368" y="6020154"/>
              <a:ext cx="1235025" cy="7293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56" name="Rectangle 174"/>
            <p:cNvSpPr>
              <a:spLocks noChangeArrowheads="1"/>
            </p:cNvSpPr>
            <p:nvPr/>
          </p:nvSpPr>
          <p:spPr bwMode="auto">
            <a:xfrm>
              <a:off x="1536149" y="4491931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900" dirty="0"/>
            </a:p>
          </p:txBody>
        </p:sp>
        <p:sp>
          <p:nvSpPr>
            <p:cNvPr id="70" name="Rectangle 213"/>
            <p:cNvSpPr>
              <a:spLocks noChangeArrowheads="1"/>
            </p:cNvSpPr>
            <p:nvPr/>
          </p:nvSpPr>
          <p:spPr bwMode="auto">
            <a:xfrm>
              <a:off x="5563147" y="4495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Rectangle 214"/>
            <p:cNvSpPr>
              <a:spLocks noChangeArrowheads="1"/>
            </p:cNvSpPr>
            <p:nvPr/>
          </p:nvSpPr>
          <p:spPr bwMode="auto">
            <a:xfrm>
              <a:off x="5563147" y="5257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73" name="Rectangle 216"/>
            <p:cNvSpPr>
              <a:spLocks noChangeArrowheads="1"/>
            </p:cNvSpPr>
            <p:nvPr/>
          </p:nvSpPr>
          <p:spPr bwMode="auto">
            <a:xfrm>
              <a:off x="5563147" y="6019800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0728" y="4739114"/>
              <a:ext cx="184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728" y="5499371"/>
              <a:ext cx="184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0728" y="6261371"/>
              <a:ext cx="184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0728" y="7039159"/>
              <a:ext cx="184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155"/>
            <p:cNvSpPr>
              <a:spLocks noChangeArrowheads="1"/>
            </p:cNvSpPr>
            <p:nvPr/>
          </p:nvSpPr>
          <p:spPr bwMode="auto">
            <a:xfrm>
              <a:off x="203200" y="6781447"/>
              <a:ext cx="1235025" cy="761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728" y="7832367"/>
              <a:ext cx="184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03200" y="609600"/>
              <a:ext cx="65949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>
                  <a:latin typeface="+mn-lt"/>
                </a:rPr>
                <a:t>Mission</a:t>
              </a:r>
              <a:r>
                <a:rPr lang="en-US" sz="1200" b="1" i="1" dirty="0">
                  <a:latin typeface="+mn-lt"/>
                </a:rPr>
                <a:t>: </a:t>
              </a:r>
              <a:r>
                <a:rPr lang="en-US" sz="1200" dirty="0"/>
                <a:t>The mission of the College of Nursing and Health Sciences is to promote individual, family, and community health across the lifespan through interprofessional teaching, scholarship, and service.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6828" y="1290935"/>
              <a:ext cx="65949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>
                  <a:latin typeface="+mn-lt"/>
                </a:rPr>
                <a:t>Vision: </a:t>
              </a:r>
              <a:r>
                <a:rPr lang="en-US" sz="1200" dirty="0"/>
                <a:t>Provide innovative educational experiences to improve our region's health and wellness needs.</a:t>
              </a:r>
            </a:p>
          </p:txBody>
        </p:sp>
        <p:sp>
          <p:nvSpPr>
            <p:cNvPr id="60" name="Rectangle 2"/>
            <p:cNvSpPr>
              <a:spLocks noChangeArrowheads="1"/>
            </p:cNvSpPr>
            <p:nvPr/>
          </p:nvSpPr>
          <p:spPr bwMode="auto">
            <a:xfrm>
              <a:off x="1143000" y="1752600"/>
              <a:ext cx="4754563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400" b="1" dirty="0"/>
            </a:p>
          </p:txBody>
        </p:sp>
        <p:sp>
          <p:nvSpPr>
            <p:cNvPr id="59" name="Line 221"/>
            <p:cNvSpPr>
              <a:spLocks noChangeShapeType="1"/>
            </p:cNvSpPr>
            <p:nvPr/>
          </p:nvSpPr>
          <p:spPr bwMode="auto">
            <a:xfrm>
              <a:off x="3512944" y="3237715"/>
              <a:ext cx="0" cy="1460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48">
              <a:extLst>
                <a:ext uri="{FF2B5EF4-FFF2-40B4-BE49-F238E27FC236}">
                  <a16:creationId xmlns:a16="http://schemas.microsoft.com/office/drawing/2014/main" id="{AF1E4E0D-3C17-4FDE-B5D3-61B86FDD6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80" y="7590796"/>
              <a:ext cx="1235025" cy="729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 sz="850" b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 flipH="1">
            <a:off x="228600" y="4572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Evaluate the capacity &amp; expansion of enrollment in CNHS </a:t>
            </a:r>
            <a:endParaRPr lang="en-US" sz="900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5334000"/>
            <a:ext cx="1219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Promote opportunities for student research in the CNHS.</a:t>
            </a:r>
            <a:endParaRPr lang="en-US" sz="800" dirty="0"/>
          </a:p>
        </p:txBody>
      </p:sp>
      <p:sp>
        <p:nvSpPr>
          <p:cNvPr id="7" name="Rectangle 6"/>
          <p:cNvSpPr/>
          <p:nvPr/>
        </p:nvSpPr>
        <p:spPr>
          <a:xfrm>
            <a:off x="228600" y="6172200"/>
            <a:ext cx="1257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Develop and promote study</a:t>
            </a:r>
          </a:p>
          <a:p>
            <a:pPr algn="ctr"/>
            <a:r>
              <a:rPr lang="en-US" sz="800" b="1" dirty="0"/>
              <a:t>abroad programs </a:t>
            </a:r>
            <a:endParaRPr lang="en-US" sz="800" dirty="0"/>
          </a:p>
        </p:txBody>
      </p:sp>
      <p:sp>
        <p:nvSpPr>
          <p:cNvPr id="8" name="Rectangle 7"/>
          <p:cNvSpPr/>
          <p:nvPr/>
        </p:nvSpPr>
        <p:spPr>
          <a:xfrm>
            <a:off x="222330" y="6875436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Increase opportunities and resources for recruiting</a:t>
            </a:r>
            <a:endParaRPr lang="en-US" sz="800" dirty="0"/>
          </a:p>
        </p:txBody>
      </p:sp>
      <p:sp>
        <p:nvSpPr>
          <p:cNvPr id="9" name="Rectangle 8"/>
          <p:cNvSpPr/>
          <p:nvPr/>
        </p:nvSpPr>
        <p:spPr>
          <a:xfrm>
            <a:off x="228600" y="76200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Evaluate and expand quality academic advising</a:t>
            </a:r>
          </a:p>
        </p:txBody>
      </p:sp>
      <p:sp>
        <p:nvSpPr>
          <p:cNvPr id="62" name="Rectangle 167"/>
          <p:cNvSpPr>
            <a:spLocks noChangeArrowheads="1"/>
          </p:cNvSpPr>
          <p:nvPr/>
        </p:nvSpPr>
        <p:spPr bwMode="auto">
          <a:xfrm>
            <a:off x="228600" y="8376537"/>
            <a:ext cx="1235025" cy="72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1000" dirty="0"/>
          </a:p>
        </p:txBody>
      </p:sp>
      <p:sp>
        <p:nvSpPr>
          <p:cNvPr id="65" name="Line 222"/>
          <p:cNvSpPr>
            <a:spLocks noChangeShapeType="1"/>
          </p:cNvSpPr>
          <p:nvPr/>
        </p:nvSpPr>
        <p:spPr bwMode="auto">
          <a:xfrm flipH="1">
            <a:off x="762000" y="8305800"/>
            <a:ext cx="0" cy="761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8384570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Expand &amp; communicate student activities and accomplishments</a:t>
            </a:r>
            <a:endParaRPr lang="en-US" sz="8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6482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Recruit faculty to meet programmatic needs </a:t>
            </a:r>
            <a:endParaRPr lang="en-US" sz="8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5410200"/>
            <a:ext cx="1257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Retain highly qualified faculty and staff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0200" y="60198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Communicate faculty accomplishments and recognition</a:t>
            </a:r>
            <a:endParaRPr lang="en-US" sz="800" dirty="0"/>
          </a:p>
        </p:txBody>
      </p:sp>
      <p:sp>
        <p:nvSpPr>
          <p:cNvPr id="14" name="Rectangle 13"/>
          <p:cNvSpPr/>
          <p:nvPr/>
        </p:nvSpPr>
        <p:spPr>
          <a:xfrm>
            <a:off x="2895600" y="4495800"/>
            <a:ext cx="1257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Integrate IPE, IPC, and IPP throughout  courses in the CNHS curriculum. </a:t>
            </a:r>
            <a:endParaRPr lang="en-US" sz="800" dirty="0"/>
          </a:p>
        </p:txBody>
      </p:sp>
      <p:sp>
        <p:nvSpPr>
          <p:cNvPr id="15" name="Rectangle 14"/>
          <p:cNvSpPr/>
          <p:nvPr/>
        </p:nvSpPr>
        <p:spPr>
          <a:xfrm>
            <a:off x="2895600" y="5257800"/>
            <a:ext cx="12954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Evaluate advisory group opportunities to increase relevancy &amp; visibility of programs. </a:t>
            </a:r>
            <a:endParaRPr lang="en-US" sz="800" dirty="0"/>
          </a:p>
        </p:txBody>
      </p:sp>
      <p:sp>
        <p:nvSpPr>
          <p:cNvPr id="16" name="Rectangle 15"/>
          <p:cNvSpPr/>
          <p:nvPr/>
        </p:nvSpPr>
        <p:spPr>
          <a:xfrm>
            <a:off x="2895600" y="60198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Strengthen outreach services to communities in need</a:t>
            </a:r>
            <a:endParaRPr lang="en-US" sz="800" dirty="0"/>
          </a:p>
        </p:txBody>
      </p:sp>
      <p:sp>
        <p:nvSpPr>
          <p:cNvPr id="17" name="Rectangle 16"/>
          <p:cNvSpPr/>
          <p:nvPr/>
        </p:nvSpPr>
        <p:spPr>
          <a:xfrm>
            <a:off x="4250595" y="3618029"/>
            <a:ext cx="121629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/>
              <a:t>Support and Improve Access to High Quality Technology</a:t>
            </a:r>
          </a:p>
          <a:p>
            <a:pPr algn="ctr"/>
            <a:r>
              <a:rPr lang="en-US" sz="1050" b="1" dirty="0"/>
              <a:t>In CNHS 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>
          <a:xfrm>
            <a:off x="4267200" y="4495800"/>
            <a:ext cx="12573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Incorporate telehealth/simulation training throughout CNHS courses.</a:t>
            </a:r>
            <a:endParaRPr lang="en-US" sz="800" dirty="0"/>
          </a:p>
        </p:txBody>
      </p:sp>
      <p:sp>
        <p:nvSpPr>
          <p:cNvPr id="31" name="Rectangle 30"/>
          <p:cNvSpPr/>
          <p:nvPr/>
        </p:nvSpPr>
        <p:spPr>
          <a:xfrm>
            <a:off x="4267200" y="5334000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Evaluate and improve online offerings in the CNHS.</a:t>
            </a:r>
            <a:endParaRPr lang="en-US" sz="800" dirty="0"/>
          </a:p>
        </p:txBody>
      </p:sp>
      <p:sp>
        <p:nvSpPr>
          <p:cNvPr id="49" name="Rectangle 48"/>
          <p:cNvSpPr/>
          <p:nvPr/>
        </p:nvSpPr>
        <p:spPr>
          <a:xfrm>
            <a:off x="4267200" y="6019800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Develop a technology access and replacement plan tailored to meet needs of the CNHS.</a:t>
            </a:r>
            <a:endParaRPr lang="en-US" sz="800" dirty="0"/>
          </a:p>
        </p:txBody>
      </p:sp>
      <p:sp>
        <p:nvSpPr>
          <p:cNvPr id="50" name="Rectangle 49"/>
          <p:cNvSpPr/>
          <p:nvPr/>
        </p:nvSpPr>
        <p:spPr>
          <a:xfrm>
            <a:off x="5562600" y="4572000"/>
            <a:ext cx="1219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Encourage a culture of giving among faculty and students</a:t>
            </a:r>
            <a:br>
              <a:rPr lang="en-US" sz="800" b="1" dirty="0"/>
            </a:br>
            <a:endParaRPr lang="en-US" sz="800" b="1" dirty="0"/>
          </a:p>
        </p:txBody>
      </p:sp>
      <p:sp>
        <p:nvSpPr>
          <p:cNvPr id="51" name="Rectangle 50"/>
          <p:cNvSpPr/>
          <p:nvPr/>
        </p:nvSpPr>
        <p:spPr>
          <a:xfrm>
            <a:off x="5562600" y="5334000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Evaluate and expand giving opportunities and funding initiatives</a:t>
            </a:r>
            <a:endParaRPr lang="en-US" sz="800" dirty="0"/>
          </a:p>
          <a:p>
            <a:r>
              <a:rPr lang="en-US" sz="800" b="1" dirty="0"/>
              <a:t> </a:t>
            </a:r>
            <a:endParaRPr lang="en-US" sz="800" dirty="0"/>
          </a:p>
        </p:txBody>
      </p:sp>
      <p:sp>
        <p:nvSpPr>
          <p:cNvPr id="57" name="Rectangle 56"/>
          <p:cNvSpPr/>
          <p:nvPr/>
        </p:nvSpPr>
        <p:spPr>
          <a:xfrm>
            <a:off x="5562600" y="6096000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Create a marketing plan to increase the visibility of programs across the CNHS</a:t>
            </a:r>
            <a:br>
              <a:rPr lang="en-US" sz="800" dirty="0"/>
            </a:b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213812549E64D8E07B4FDA4E06546" ma:contentTypeVersion="0" ma:contentTypeDescription="Create a new document." ma:contentTypeScope="" ma:versionID="a04d158e154335240b07412df49752f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77C1D4-0CA7-4969-B996-DC9AAC803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F00E6-1709-4A37-AC86-4C52FF77D2FA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6EF3F-0BF6-490F-92D8-A49F517D1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2755</TotalTime>
  <Words>279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PowerPoint Presentation</vt:lpstr>
    </vt:vector>
  </TitlesOfParts>
  <Company>TSI CP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Eileen Creel</cp:lastModifiedBy>
  <cp:revision>177</cp:revision>
  <cp:lastPrinted>2020-10-19T12:53:15Z</cp:lastPrinted>
  <dcterms:created xsi:type="dcterms:W3CDTF">2005-11-22T14:43:32Z</dcterms:created>
  <dcterms:modified xsi:type="dcterms:W3CDTF">2021-09-23T16:30:15Z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0x010100F27213812549E64D8E07B4FDA4E06546</vt:lpwstr>
  </property>
</Properties>
</file>